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20"/>
  </p:notesMasterIdLst>
  <p:handoutMasterIdLst>
    <p:handoutMasterId r:id="rId21"/>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3" r:id="rId18"/>
    <p:sldId id="315" r:id="rId19"/>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ED0"/>
    <a:srgbClr val="6C9E60"/>
    <a:srgbClr val="FA0000"/>
    <a:srgbClr val="FBE7EE"/>
    <a:srgbClr val="2B1E8A"/>
    <a:srgbClr val="44C8F5"/>
    <a:srgbClr val="AFABAB"/>
    <a:srgbClr val="FFFFFF"/>
    <a:srgbClr val="CA483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5393" autoAdjust="0"/>
  </p:normalViewPr>
  <p:slideViewPr>
    <p:cSldViewPr snapToGrid="0" showGuides="1">
      <p:cViewPr varScale="1">
        <p:scale>
          <a:sx n="31" d="100"/>
          <a:sy n="31" d="100"/>
        </p:scale>
        <p:origin x="114" y="2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cikit-learn.org/stable/modules/model_evaluation.html#common-cases-predefined-values"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4.xml"/><Relationship Id="rId5" Type="http://schemas.openxmlformats.org/officeDocument/2006/relationships/image" Target="../media/image28.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734250" y="1818823"/>
            <a:ext cx="17237869" cy="6103800"/>
          </a:xfrm>
        </p:spPr>
        <p:txBody>
          <a:bodyPr/>
          <a:lstStyle/>
          <a:p>
            <a:pPr marL="571500" indent="-571500">
              <a:buFont typeface="Arial" panose="020B0604020202020204" pitchFamily="34" charset="0"/>
              <a:buChar char="•"/>
            </a:pPr>
            <a:r>
              <a:rPr lang="en-US" dirty="0"/>
              <a:t>Default scoring system: accuracy</a:t>
            </a:r>
          </a:p>
          <a:p>
            <a:endParaRPr lang="en-US" dirty="0"/>
          </a:p>
          <a:p>
            <a:pPr marL="571500" indent="-571500">
              <a:buFont typeface="Arial" panose="020B0604020202020204" pitchFamily="34" charset="0"/>
              <a:buChar char="•"/>
            </a:pPr>
            <a:r>
              <a:rPr lang="en-US" dirty="0"/>
              <a:t>Change it to another metric like</a:t>
            </a:r>
          </a:p>
          <a:p>
            <a:pPr marL="1257300" lvl="1" indent="-571500">
              <a:buFont typeface="Arial" panose="020B0604020202020204" pitchFamily="34" charset="0"/>
              <a:buChar char="•"/>
            </a:pPr>
            <a:r>
              <a:rPr lang="en-US" dirty="0"/>
              <a:t>Recall</a:t>
            </a:r>
          </a:p>
          <a:p>
            <a:pPr marL="1257300" lvl="1" indent="-571500">
              <a:buFont typeface="Arial" panose="020B0604020202020204" pitchFamily="34" charset="0"/>
              <a:buChar char="•"/>
            </a:pPr>
            <a:r>
              <a:rPr lang="en-US" dirty="0"/>
              <a:t>F1-score</a:t>
            </a:r>
          </a:p>
          <a:p>
            <a:pPr marL="1257300" lvl="1" indent="-571500">
              <a:buFont typeface="Arial" panose="020B0604020202020204" pitchFamily="34" charset="0"/>
              <a:buChar char="•"/>
            </a:pPr>
            <a:r>
              <a:rPr lang="en-US" dirty="0" err="1"/>
              <a:t>balanced_accuracy</a:t>
            </a:r>
            <a:r>
              <a:rPr lang="en-US" dirty="0"/>
              <a:t> (average of recalls)</a:t>
            </a:r>
          </a:p>
          <a:p>
            <a:pPr marL="1257300" lvl="1" indent="-571500">
              <a:buFont typeface="Arial" panose="020B0604020202020204" pitchFamily="34" charset="0"/>
              <a:buChar char="•"/>
            </a:pPr>
            <a:r>
              <a:rPr lang="en-US" dirty="0">
                <a:hlinkClick r:id="rId2"/>
              </a:rPr>
              <a:t>More</a:t>
            </a:r>
            <a:endParaRPr lang="en-US" dirty="0"/>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Is a parameter that can be set in for example grid search/random search/bayes optimizer</a:t>
            </a:r>
          </a:p>
          <a:p>
            <a:pPr marL="571500" indent="-571500">
              <a:buFont typeface="Arial" panose="020B0604020202020204" pitchFamily="34" charset="0"/>
              <a:buChar char="•"/>
            </a:pPr>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Change the scorer</a:t>
            </a:r>
          </a:p>
        </p:txBody>
      </p:sp>
      <p:pic>
        <p:nvPicPr>
          <p:cNvPr id="6" name="Picture 5">
            <a:extLst>
              <a:ext uri="{FF2B5EF4-FFF2-40B4-BE49-F238E27FC236}">
                <a16:creationId xmlns:a16="http://schemas.microsoft.com/office/drawing/2014/main" id="{09442B33-30FC-4AF1-973A-A462DFD9C0E9}"/>
              </a:ext>
            </a:extLst>
          </p:cNvPr>
          <p:cNvPicPr>
            <a:picLocks noChangeAspect="1"/>
          </p:cNvPicPr>
          <p:nvPr/>
        </p:nvPicPr>
        <p:blipFill>
          <a:blip r:embed="rId3"/>
          <a:stretch>
            <a:fillRect/>
          </a:stretch>
        </p:blipFill>
        <p:spPr>
          <a:xfrm>
            <a:off x="3871176" y="7614981"/>
            <a:ext cx="10545647" cy="2438740"/>
          </a:xfrm>
          <a:prstGeom prst="rect">
            <a:avLst/>
          </a:prstGeom>
        </p:spPr>
      </p:pic>
    </p:spTree>
    <p:extLst>
      <p:ext uri="{BB962C8B-B14F-4D97-AF65-F5344CB8AC3E}">
        <p14:creationId xmlns:p14="http://schemas.microsoft.com/office/powerpoint/2010/main" val="199336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734250" y="1818823"/>
            <a:ext cx="17237869" cy="6103800"/>
          </a:xfrm>
        </p:spPr>
        <p:txBody>
          <a:bodyPr/>
          <a:lstStyle/>
          <a:p>
            <a:r>
              <a:rPr lang="en-US" dirty="0"/>
              <a:t>By default: error of both classes contributes equally to the scores</a:t>
            </a:r>
          </a:p>
          <a:p>
            <a:endParaRPr lang="en-US" dirty="0"/>
          </a:p>
          <a:p>
            <a:r>
              <a:rPr lang="en-US" dirty="0"/>
              <a:t>If you have a 10x difference between two classes e.g.,</a:t>
            </a:r>
          </a:p>
          <a:p>
            <a:pPr marL="571500" indent="-571500">
              <a:buFont typeface="Arial" panose="020B0604020202020204" pitchFamily="34" charset="0"/>
              <a:buChar char="•"/>
            </a:pPr>
            <a:r>
              <a:rPr lang="en-US" dirty="0"/>
              <a:t>Class 1 : 100 samples</a:t>
            </a:r>
          </a:p>
          <a:p>
            <a:pPr marL="571500" indent="-571500">
              <a:buFont typeface="Arial" panose="020B0604020202020204" pitchFamily="34" charset="0"/>
              <a:buChar char="•"/>
            </a:pPr>
            <a:r>
              <a:rPr lang="en-US" dirty="0"/>
              <a:t>Class 2 :   10 samples</a:t>
            </a:r>
          </a:p>
          <a:p>
            <a:endParaRPr lang="en-US" dirty="0"/>
          </a:p>
          <a:p>
            <a:pPr marL="571500" indent="-571500">
              <a:buFont typeface="Symbol" panose="05050102010706020507" pitchFamily="18" charset="2"/>
              <a:buChar char="Þ"/>
            </a:pPr>
            <a:r>
              <a:rPr lang="en-US" dirty="0"/>
              <a:t>Instead of taking them equally into account: punish wrong classification of class 2 harder (e.g., 10x as hard)</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Class-weight balancing</a:t>
            </a:r>
          </a:p>
        </p:txBody>
      </p:sp>
    </p:spTree>
    <p:extLst>
      <p:ext uri="{BB962C8B-B14F-4D97-AF65-F5344CB8AC3E}">
        <p14:creationId xmlns:p14="http://schemas.microsoft.com/office/powerpoint/2010/main" val="424912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734250" y="1818823"/>
            <a:ext cx="17237869" cy="6103800"/>
          </a:xfrm>
        </p:spPr>
        <p:txBody>
          <a:bodyPr/>
          <a:lstStyle/>
          <a:p>
            <a:r>
              <a:rPr lang="en-US" dirty="0"/>
              <a:t>Most models have a parameter “</a:t>
            </a:r>
            <a:r>
              <a:rPr lang="en-US" dirty="0" err="1"/>
              <a:t>class_weight</a:t>
            </a:r>
            <a:r>
              <a:rPr lang="en-US" dirty="0"/>
              <a:t>”</a:t>
            </a:r>
          </a:p>
          <a:p>
            <a:endParaRPr lang="en-US" dirty="0"/>
          </a:p>
          <a:p>
            <a:endParaRPr lang="en-US" dirty="0"/>
          </a:p>
          <a:p>
            <a:r>
              <a:rPr lang="en-US" dirty="0"/>
              <a:t>3 ways to specify for an unbalanced dataset:</a:t>
            </a:r>
          </a:p>
          <a:p>
            <a:pPr marL="571500" indent="-571500">
              <a:buFont typeface="Arial" panose="020B0604020202020204" pitchFamily="34" charset="0"/>
              <a:buChar char="•"/>
            </a:pPr>
            <a:r>
              <a:rPr lang="en-US" dirty="0"/>
              <a:t>Keyword: </a:t>
            </a:r>
            <a:r>
              <a:rPr lang="en-US" dirty="0" err="1"/>
              <a:t>class_weight</a:t>
            </a:r>
            <a:r>
              <a:rPr lang="en-US" dirty="0"/>
              <a:t>=“balanced” (automatically sets values based on count per class)</a:t>
            </a:r>
          </a:p>
          <a:p>
            <a:pPr marL="571500" indent="-571500">
              <a:buFont typeface="Arial" panose="020B0604020202020204" pitchFamily="34" charset="0"/>
              <a:buChar char="•"/>
            </a:pPr>
            <a:r>
              <a:rPr lang="en-US" dirty="0"/>
              <a:t>List: [1,9] (weight per class in same order as the classes in the dataset)</a:t>
            </a:r>
          </a:p>
          <a:p>
            <a:pPr marL="571500" indent="-571500">
              <a:buFont typeface="Arial" panose="020B0604020202020204" pitchFamily="34" charset="0"/>
              <a:buChar char="•"/>
            </a:pPr>
            <a:r>
              <a:rPr lang="en-US" dirty="0"/>
              <a:t>Dictionary: {“name_of_class1”:1,</a:t>
            </a:r>
            <a:br>
              <a:rPr lang="en-US" dirty="0"/>
            </a:br>
            <a:r>
              <a:rPr lang="en-US" dirty="0"/>
              <a:t>                      ”name_of_class2”:9}</a:t>
            </a: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Class-weight balancing</a:t>
            </a:r>
          </a:p>
        </p:txBody>
      </p:sp>
      <p:sp>
        <p:nvSpPr>
          <p:cNvPr id="8" name="TextBox 7">
            <a:extLst>
              <a:ext uri="{FF2B5EF4-FFF2-40B4-BE49-F238E27FC236}">
                <a16:creationId xmlns:a16="http://schemas.microsoft.com/office/drawing/2014/main" id="{028D07C8-BA3A-4572-9166-13EC4E09B034}"/>
              </a:ext>
            </a:extLst>
          </p:cNvPr>
          <p:cNvSpPr txBox="1"/>
          <p:nvPr/>
        </p:nvSpPr>
        <p:spPr>
          <a:xfrm>
            <a:off x="734250" y="2776249"/>
            <a:ext cx="9173028" cy="523220"/>
          </a:xfrm>
          <a:prstGeom prst="rect">
            <a:avLst/>
          </a:prstGeom>
          <a:noFill/>
        </p:spPr>
        <p:txBody>
          <a:bodyPr wrap="square">
            <a:spAutoFit/>
          </a:bodyPr>
          <a:lstStyle/>
          <a:p>
            <a:r>
              <a:rPr lang="en-US" sz="2800" dirty="0">
                <a:solidFill>
                  <a:srgbClr val="000000"/>
                </a:solidFill>
                <a:highlight>
                  <a:srgbClr val="FFFFFF"/>
                </a:highlight>
              </a:rPr>
              <a:t>model</a:t>
            </a:r>
            <a:r>
              <a:rPr lang="en-US" sz="2800" b="1" dirty="0">
                <a:solidFill>
                  <a:srgbClr val="000080"/>
                </a:solidFill>
                <a:highlight>
                  <a:srgbClr val="FFFFFF"/>
                </a:highlight>
              </a:rPr>
              <a:t>=</a:t>
            </a:r>
            <a:r>
              <a:rPr lang="en-US" sz="2800" b="0" dirty="0" err="1">
                <a:solidFill>
                  <a:srgbClr val="000000"/>
                </a:solidFill>
                <a:highlight>
                  <a:srgbClr val="FFFFFF"/>
                </a:highlight>
              </a:rPr>
              <a:t>LogisticRegression</a:t>
            </a:r>
            <a:r>
              <a:rPr lang="en-US" sz="2800" b="1" dirty="0">
                <a:solidFill>
                  <a:srgbClr val="000080"/>
                </a:solidFill>
                <a:highlight>
                  <a:srgbClr val="FFFFFF"/>
                </a:highlight>
              </a:rPr>
              <a:t>(</a:t>
            </a:r>
            <a:r>
              <a:rPr lang="en-US" sz="2800" b="0" dirty="0" err="1">
                <a:solidFill>
                  <a:srgbClr val="000000"/>
                </a:solidFill>
                <a:highlight>
                  <a:srgbClr val="FFFFFF"/>
                </a:highlight>
              </a:rPr>
              <a:t>class_weight</a:t>
            </a:r>
            <a:r>
              <a:rPr lang="en-US" sz="2800" b="1" dirty="0">
                <a:solidFill>
                  <a:srgbClr val="000080"/>
                </a:solidFill>
                <a:highlight>
                  <a:srgbClr val="FFFFFF"/>
                </a:highlight>
              </a:rPr>
              <a:t>=`</a:t>
            </a:r>
            <a:r>
              <a:rPr lang="en-US" sz="2800" b="0" dirty="0">
                <a:solidFill>
                  <a:srgbClr val="FF0000"/>
                </a:solidFill>
                <a:highlight>
                  <a:srgbClr val="FFFFFF"/>
                </a:highlight>
              </a:rPr>
              <a:t>value here</a:t>
            </a:r>
            <a:r>
              <a:rPr lang="en-US" sz="2800" b="1" dirty="0">
                <a:solidFill>
                  <a:srgbClr val="000080"/>
                </a:solidFill>
                <a:highlight>
                  <a:srgbClr val="FFFFFF"/>
                </a:highlight>
              </a:rPr>
              <a:t>`)</a:t>
            </a:r>
            <a:endParaRPr lang="en-US" sz="2800" dirty="0"/>
          </a:p>
        </p:txBody>
      </p:sp>
    </p:spTree>
    <p:extLst>
      <p:ext uri="{BB962C8B-B14F-4D97-AF65-F5344CB8AC3E}">
        <p14:creationId xmlns:p14="http://schemas.microsoft.com/office/powerpoint/2010/main" val="424710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638D2-93E3-4F01-851B-494C3A7FD26B}"/>
              </a:ext>
            </a:extLst>
          </p:cNvPr>
          <p:cNvSpPr>
            <a:spLocks noGrp="1"/>
          </p:cNvSpPr>
          <p:nvPr>
            <p:ph type="body" sz="quarter" idx="17"/>
          </p:nvPr>
        </p:nvSpPr>
        <p:spPr/>
        <p:txBody>
          <a:bodyPr/>
          <a:lstStyle/>
          <a:p>
            <a:r>
              <a:rPr lang="en-US" dirty="0"/>
              <a:t>“Impute” values for the minority class</a:t>
            </a:r>
          </a:p>
          <a:p>
            <a:endParaRPr lang="en-US" dirty="0"/>
          </a:p>
          <a:p>
            <a:r>
              <a:rPr lang="en-US" dirty="0"/>
              <a:t>Based on known values: calculate </a:t>
            </a:r>
          </a:p>
          <a:p>
            <a:r>
              <a:rPr lang="en-US" dirty="0"/>
              <a:t>other probable values for the class</a:t>
            </a:r>
          </a:p>
          <a:p>
            <a:endParaRPr lang="en-US" dirty="0"/>
          </a:p>
          <a:p>
            <a:pPr marL="571500" indent="-571500">
              <a:buFont typeface="Arial" panose="020B0604020202020204" pitchFamily="34" charset="0"/>
              <a:buChar char="•"/>
            </a:pPr>
            <a:r>
              <a:rPr lang="en-US" dirty="0"/>
              <a:t>Similar to oversampling, but values</a:t>
            </a:r>
          </a:p>
          <a:p>
            <a:r>
              <a:rPr lang="en-US" dirty="0"/>
              <a:t>     are not exactly the same</a:t>
            </a:r>
          </a:p>
          <a:p>
            <a:endParaRPr lang="en-US" dirty="0"/>
          </a:p>
          <a:p>
            <a:r>
              <a:rPr lang="en-US" dirty="0"/>
              <a:t>Well known algorithms:</a:t>
            </a:r>
          </a:p>
          <a:p>
            <a:r>
              <a:rPr lang="en-US" dirty="0"/>
              <a:t>SMOTE, ADASYN</a:t>
            </a:r>
          </a:p>
          <a:p>
            <a:endParaRPr lang="en-US" dirty="0"/>
          </a:p>
        </p:txBody>
      </p:sp>
      <p:sp>
        <p:nvSpPr>
          <p:cNvPr id="3" name="Slide Number Placeholder 2">
            <a:extLst>
              <a:ext uri="{FF2B5EF4-FFF2-40B4-BE49-F238E27FC236}">
                <a16:creationId xmlns:a16="http://schemas.microsoft.com/office/drawing/2014/main" id="{BCF51BB3-66AC-40BB-A41B-B030793479B4}"/>
              </a:ext>
            </a:extLst>
          </p:cNvPr>
          <p:cNvSpPr>
            <a:spLocks noGrp="1"/>
          </p:cNvSpPr>
          <p:nvPr>
            <p:ph type="sldNum" sz="quarter" idx="12"/>
          </p:nvPr>
        </p:nvSpPr>
        <p:spPr/>
        <p:txBody>
          <a:bodyPr/>
          <a:lstStyle/>
          <a:p>
            <a:fld id="{B7527A74-2D87-4307-9531-5A57D9647EEB}" type="slidenum">
              <a:rPr lang="nl-BE" smtClean="0"/>
              <a:pPr/>
              <a:t>13</a:t>
            </a:fld>
            <a:endParaRPr lang="nl-BE" dirty="0"/>
          </a:p>
        </p:txBody>
      </p:sp>
      <p:sp>
        <p:nvSpPr>
          <p:cNvPr id="4" name="Title 3">
            <a:extLst>
              <a:ext uri="{FF2B5EF4-FFF2-40B4-BE49-F238E27FC236}">
                <a16:creationId xmlns:a16="http://schemas.microsoft.com/office/drawing/2014/main" id="{CA5FC348-77B6-4E8A-9236-8F4C51CEF695}"/>
              </a:ext>
            </a:extLst>
          </p:cNvPr>
          <p:cNvSpPr>
            <a:spLocks noGrp="1"/>
          </p:cNvSpPr>
          <p:nvPr>
            <p:ph type="title"/>
          </p:nvPr>
        </p:nvSpPr>
        <p:spPr/>
        <p:txBody>
          <a:bodyPr/>
          <a:lstStyle/>
          <a:p>
            <a:r>
              <a:rPr lang="en-US" dirty="0"/>
              <a:t>Data augmentation</a:t>
            </a:r>
          </a:p>
        </p:txBody>
      </p:sp>
      <p:pic>
        <p:nvPicPr>
          <p:cNvPr id="4098" name="Picture 2" descr="Undersampling Algorithms for Imbalanced Classification">
            <a:extLst>
              <a:ext uri="{FF2B5EF4-FFF2-40B4-BE49-F238E27FC236}">
                <a16:creationId xmlns:a16="http://schemas.microsoft.com/office/drawing/2014/main" id="{9B8226F5-8C7C-4EC1-B33C-07D48E9F6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225" y="2365604"/>
            <a:ext cx="9376684" cy="70325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MOTE for Imbalanced Classification with Python">
            <a:extLst>
              <a:ext uri="{FF2B5EF4-FFF2-40B4-BE49-F238E27FC236}">
                <a16:creationId xmlns:a16="http://schemas.microsoft.com/office/drawing/2014/main" id="{545591E6-52ED-4F62-8F68-18DE96C4C25B}"/>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ackgroundRemoval t="15521" b="84375" l="14375" r="60078">
                        <a14:foregroundMark x1="21328" y1="83646" x2="16328" y2="61042"/>
                        <a14:foregroundMark x1="16328" y1="61042" x2="16172" y2="45833"/>
                        <a14:foregroundMark x1="16172" y1="45833" x2="18594" y2="39271"/>
                        <a14:foregroundMark x1="18594" y1="39271" x2="23750" y2="32083"/>
                        <a14:foregroundMark x1="23750" y1="32083" x2="35781" y2="23646"/>
                        <a14:foregroundMark x1="35781" y1="23646" x2="42188" y2="22708"/>
                        <a14:foregroundMark x1="42188" y1="22708" x2="48672" y2="25208"/>
                        <a14:foregroundMark x1="48672" y1="25208" x2="53750" y2="31458"/>
                        <a14:foregroundMark x1="53750" y1="31458" x2="59922" y2="55833"/>
                        <a14:foregroundMark x1="59922" y1="55833" x2="56250" y2="69271"/>
                        <a14:foregroundMark x1="56250" y1="69271" x2="52578" y2="76979"/>
                        <a14:foregroundMark x1="52578" y1="76979" x2="45547" y2="81771"/>
                        <a14:foregroundMark x1="45547" y1="81771" x2="19844" y2="84271"/>
                        <a14:foregroundMark x1="20391" y1="75104" x2="17266" y2="56563"/>
                        <a14:foregroundMark x1="17266" y1="56563" x2="18438" y2="49271"/>
                        <a14:foregroundMark x1="18438" y1="49271" x2="26563" y2="30417"/>
                        <a14:foregroundMark x1="26563" y1="30417" x2="33047" y2="32708"/>
                        <a14:foregroundMark x1="33047" y1="32708" x2="37266" y2="36875"/>
                        <a14:foregroundMark x1="37266" y1="36875" x2="38281" y2="44063"/>
                        <a14:foregroundMark x1="38281" y1="44063" x2="34219" y2="51979"/>
                        <a14:foregroundMark x1="34219" y1="51979" x2="29219" y2="57083"/>
                        <a14:foregroundMark x1="29219" y1="57083" x2="26719" y2="63125"/>
                        <a14:foregroundMark x1="26719" y1="63125" x2="21953" y2="67500"/>
                        <a14:foregroundMark x1="21953" y1="67500" x2="19375" y2="73125"/>
                        <a14:foregroundMark x1="21875" y1="63646" x2="21797" y2="49896"/>
                        <a14:foregroundMark x1="21797" y1="49896" x2="29453" y2="32813"/>
                        <a14:foregroundMark x1="29453" y1="32813" x2="34297" y2="45625"/>
                        <a14:foregroundMark x1="34297" y1="45625" x2="32344" y2="53438"/>
                        <a14:foregroundMark x1="32344" y1="53438" x2="22578" y2="62604"/>
                        <a14:foregroundMark x1="22578" y1="62604" x2="22578" y2="62917"/>
                        <a14:foregroundMark x1="25391" y1="55833" x2="29063" y2="50833"/>
                        <a14:foregroundMark x1="29063" y1="50833" x2="24766" y2="55104"/>
                        <a14:foregroundMark x1="24766" y1="55104" x2="25078" y2="53229"/>
                        <a14:foregroundMark x1="25938" y1="51354" x2="29688" y2="44271"/>
                        <a14:foregroundMark x1="29688" y1="44271" x2="29531" y2="51354"/>
                        <a14:foregroundMark x1="29531" y1="51354" x2="27891" y2="48958"/>
                        <a14:foregroundMark x1="26641" y1="48750" x2="38750" y2="44167"/>
                        <a14:foregroundMark x1="38750" y1="44167" x2="33125" y2="39896"/>
                        <a14:foregroundMark x1="33125" y1="39896" x2="37344" y2="31667"/>
                        <a14:foregroundMark x1="37344" y1="31667" x2="39219" y2="38854"/>
                        <a14:foregroundMark x1="39219" y1="38854" x2="39609" y2="28542"/>
                        <a14:foregroundMark x1="39609" y1="28542" x2="41953" y2="36250"/>
                        <a14:foregroundMark x1="41953" y1="36250" x2="37969" y2="29479"/>
                        <a14:foregroundMark x1="37969" y1="29479" x2="42188" y2="34583"/>
                        <a14:foregroundMark x1="42188" y1="34583" x2="36797" y2="31667"/>
                        <a14:foregroundMark x1="36797" y1="31667" x2="40859" y2="26979"/>
                        <a14:foregroundMark x1="40859" y1="26979" x2="45625" y2="31875"/>
                        <a14:foregroundMark x1="45625" y1="31875" x2="48047" y2="46458"/>
                        <a14:foregroundMark x1="48047" y1="46458" x2="52109" y2="38958"/>
                        <a14:foregroundMark x1="52109" y1="38958" x2="46797" y2="45729"/>
                        <a14:foregroundMark x1="46797" y1="45729" x2="43984" y2="52188"/>
                        <a14:foregroundMark x1="43984" y1="52188" x2="44219" y2="42083"/>
                        <a14:foregroundMark x1="44219" y1="42083" x2="46641" y2="50104"/>
                        <a14:foregroundMark x1="46641" y1="50104" x2="40469" y2="54063"/>
                        <a14:foregroundMark x1="40469" y1="54063" x2="43984" y2="48229"/>
                        <a14:foregroundMark x1="43984" y1="48229" x2="44844" y2="56563"/>
                        <a14:foregroundMark x1="44844" y1="56563" x2="37266" y2="60313"/>
                        <a14:foregroundMark x1="37266" y1="60313" x2="38984" y2="53542"/>
                        <a14:foregroundMark x1="38984" y1="53542" x2="37500" y2="64896"/>
                        <a14:foregroundMark x1="37500" y1="64896" x2="39141" y2="57292"/>
                        <a14:foregroundMark x1="39141" y1="57292" x2="37969" y2="72188"/>
                        <a14:foregroundMark x1="37969" y1="72188" x2="25156" y2="78125"/>
                        <a14:foregroundMark x1="25156" y1="78125" x2="31016" y2="73958"/>
                        <a14:foregroundMark x1="31016" y1="73958" x2="30234" y2="81042"/>
                        <a14:foregroundMark x1="30234" y1="81042" x2="33359" y2="67708"/>
                        <a14:foregroundMark x1="33359" y1="67708" x2="29688" y2="72708"/>
                        <a14:foregroundMark x1="29688" y1="72708" x2="24297" y2="73021"/>
                        <a14:foregroundMark x1="24297" y1="73021" x2="20625" y2="79792"/>
                        <a14:foregroundMark x1="20625" y1="79792" x2="27656" y2="76979"/>
                        <a14:foregroundMark x1="27656" y1="76979" x2="41484" y2="81771"/>
                        <a14:foregroundMark x1="41484" y1="81771" x2="29063" y2="79479"/>
                        <a14:foregroundMark x1="29063" y1="79479" x2="23906" y2="80625"/>
                        <a14:foregroundMark x1="23906" y1="80625" x2="30547" y2="84479"/>
                        <a14:foregroundMark x1="30547" y1="84479" x2="44766" y2="79792"/>
                        <a14:foregroundMark x1="44766" y1="79792" x2="38750" y2="82500"/>
                        <a14:foregroundMark x1="38750" y1="82500" x2="46016" y2="78125"/>
                        <a14:foregroundMark x1="33203" y1="64583" x2="34844" y2="55104"/>
                        <a14:foregroundMark x1="34844" y1="55104" x2="33750" y2="71250"/>
                        <a14:foregroundMark x1="33750" y1="71250" x2="30156" y2="64792"/>
                        <a14:foregroundMark x1="30156" y1="64792" x2="35703" y2="61875"/>
                        <a14:foregroundMark x1="35703" y1="61875" x2="40391" y2="52188"/>
                        <a14:foregroundMark x1="40391" y1="52188" x2="35000" y2="75208"/>
                        <a14:foregroundMark x1="35000" y1="75208" x2="41094" y2="73750"/>
                        <a14:foregroundMark x1="41094" y1="73750" x2="46641" y2="75833"/>
                        <a14:foregroundMark x1="46641" y1="75833" x2="41250" y2="76771"/>
                        <a14:foregroundMark x1="41250" y1="76771" x2="47422" y2="78750"/>
                        <a14:foregroundMark x1="47422" y1="78750" x2="40078" y2="79167"/>
                        <a14:foregroundMark x1="40078" y1="79167" x2="48906" y2="80313"/>
                        <a14:foregroundMark x1="48906" y1="80313" x2="43203" y2="79271"/>
                        <a14:foregroundMark x1="43203" y1="79271" x2="53594" y2="67292"/>
                        <a14:foregroundMark x1="53594" y1="67292" x2="51719" y2="67917"/>
                        <a14:foregroundMark x1="15469" y1="59375" x2="15313" y2="67188"/>
                        <a14:foregroundMark x1="15313" y1="67188" x2="16953" y2="75938"/>
                        <a14:foregroundMark x1="16953" y1="75938" x2="20234" y2="70417"/>
                        <a14:foregroundMark x1="20234" y1="70417" x2="19766" y2="56354"/>
                        <a14:foregroundMark x1="19766" y1="56354" x2="15313" y2="60208"/>
                        <a14:foregroundMark x1="15313" y1="60208" x2="14219" y2="67083"/>
                        <a14:foregroundMark x1="14219" y1="67083" x2="14688" y2="74896"/>
                        <a14:foregroundMark x1="14688" y1="74896" x2="14922" y2="75521"/>
                        <a14:foregroundMark x1="18125" y1="75729" x2="22578" y2="81042"/>
                        <a14:foregroundMark x1="22578" y1="81042" x2="18594" y2="75833"/>
                        <a14:foregroundMark x1="18594" y1="75833" x2="19063" y2="82917"/>
                        <a14:foregroundMark x1="19063" y1="82917" x2="21328" y2="81667"/>
                        <a14:foregroundMark x1="19375" y1="78333" x2="14531" y2="80833"/>
                        <a14:foregroundMark x1="14531" y1="80833" x2="15000" y2="73958"/>
                        <a14:foregroundMark x1="15000" y1="73958" x2="20391" y2="75625"/>
                        <a14:foregroundMark x1="20391" y1="75625" x2="16953" y2="80729"/>
                        <a14:foregroundMark x1="16953" y1="80729" x2="18828" y2="80313"/>
                        <a14:foregroundMark x1="33906" y1="27396" x2="36563" y2="21042"/>
                        <a14:foregroundMark x1="36563" y1="21042" x2="40938" y2="17292"/>
                        <a14:foregroundMark x1="40938" y1="17292" x2="46953" y2="16667"/>
                        <a14:foregroundMark x1="46953" y1="16667" x2="52188" y2="18229"/>
                        <a14:foregroundMark x1="52188" y1="18229" x2="58203" y2="17708"/>
                        <a14:foregroundMark x1="58203" y1="17708" x2="58359" y2="25313"/>
                        <a14:foregroundMark x1="58359" y1="25313" x2="56172" y2="34167"/>
                        <a14:foregroundMark x1="56172" y1="34167" x2="60234" y2="49375"/>
                        <a14:foregroundMark x1="60234" y1="49375" x2="56484" y2="57708"/>
                        <a14:foregroundMark x1="56484" y1="57708" x2="56719" y2="60313"/>
                        <a14:foregroundMark x1="56172" y1="27187" x2="54219" y2="19375"/>
                        <a14:foregroundMark x1="54219" y1="19375" x2="43516" y2="16979"/>
                        <a14:foregroundMark x1="43516" y1="16979" x2="36719" y2="19896"/>
                        <a14:foregroundMark x1="36719" y1="19896" x2="43047" y2="28229"/>
                        <a14:foregroundMark x1="43047" y1="28229" x2="49453" y2="28750"/>
                        <a14:foregroundMark x1="49453" y1="28750" x2="55703" y2="23646"/>
                        <a14:foregroundMark x1="55703" y1="23646" x2="53750" y2="17083"/>
                        <a14:foregroundMark x1="53750" y1="17083" x2="46250" y2="14583"/>
                        <a14:foregroundMark x1="46250" y1="14583" x2="40391" y2="16042"/>
                        <a14:foregroundMark x1="40391" y1="16042" x2="38281" y2="22708"/>
                        <a14:foregroundMark x1="38281" y1="22708" x2="41719" y2="31458"/>
                        <a14:foregroundMark x1="41719" y1="31458" x2="50391" y2="35938"/>
                        <a14:foregroundMark x1="50391" y1="35938" x2="56953" y2="32604"/>
                        <a14:foregroundMark x1="56953" y1="32604" x2="55859" y2="27187"/>
                        <a14:foregroundMark x1="54063" y1="20000" x2="49844" y2="15937"/>
                        <a14:foregroundMark x1="49844" y1="15937" x2="42656" y2="15521"/>
                        <a14:foregroundMark x1="42656" y1="15521" x2="39766" y2="22500"/>
                        <a14:foregroundMark x1="39766" y1="22500" x2="35938" y2="27083"/>
                        <a14:foregroundMark x1="35938" y1="27083" x2="36641" y2="31667"/>
                      </a14:backgroundRemoval>
                    </a14:imgEffect>
                  </a14:imgLayer>
                </a14:imgProps>
              </a:ext>
              <a:ext uri="{28A0092B-C50C-407E-A947-70E740481C1C}">
                <a14:useLocalDpi xmlns:a14="http://schemas.microsoft.com/office/drawing/2010/main" val="0"/>
              </a:ext>
            </a:extLst>
          </a:blip>
          <a:srcRect l="14187" t="13221" r="35992" b="13221"/>
          <a:stretch/>
        </p:blipFill>
        <p:spPr bwMode="auto">
          <a:xfrm>
            <a:off x="9509760" y="3313341"/>
            <a:ext cx="4655128" cy="515544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MOTE for Imbalanced Classification with Python">
            <a:extLst>
              <a:ext uri="{FF2B5EF4-FFF2-40B4-BE49-F238E27FC236}">
                <a16:creationId xmlns:a16="http://schemas.microsoft.com/office/drawing/2014/main" id="{BABF27C4-44F7-4ED8-B5AB-771D87378BE8}"/>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12728" t="13634" r="39910" b="13641"/>
          <a:stretch/>
        </p:blipFill>
        <p:spPr bwMode="auto">
          <a:xfrm>
            <a:off x="9506909" y="3313647"/>
            <a:ext cx="4476185" cy="515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left)">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wipe(left)">
                                      <p:cBhvr>
                                        <p:cTn id="12"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Unbalanced data</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Data where classes are not equally distributed</a:t>
            </a:r>
          </a:p>
          <a:p>
            <a:pPr marL="571500" indent="-571500">
              <a:buFont typeface="Arial" panose="020B0604020202020204" pitchFamily="34" charset="0"/>
              <a:buChar char="•"/>
            </a:pPr>
            <a:r>
              <a:rPr lang="en-US" dirty="0"/>
              <a:t>E.g. bank transactions:</a:t>
            </a:r>
          </a:p>
          <a:p>
            <a:pPr marL="1257300" lvl="1" indent="-571500">
              <a:buFont typeface="Arial" panose="020B0604020202020204" pitchFamily="34" charset="0"/>
              <a:buChar char="•"/>
            </a:pPr>
            <a:r>
              <a:rPr lang="en-US" dirty="0"/>
              <a:t>49 x not suspicious</a:t>
            </a:r>
          </a:p>
          <a:p>
            <a:pPr marL="1257300" lvl="1" indent="-571500">
              <a:buFont typeface="Arial" panose="020B0604020202020204" pitchFamily="34" charset="0"/>
              <a:buChar char="•"/>
            </a:pPr>
            <a:r>
              <a:rPr lang="en-US" dirty="0"/>
              <a:t>1 x suspicious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Unbalanced data</a:t>
            </a:r>
          </a:p>
        </p:txBody>
      </p:sp>
      <p:pic>
        <p:nvPicPr>
          <p:cNvPr id="1026" name="Picture 2">
            <a:extLst>
              <a:ext uri="{FF2B5EF4-FFF2-40B4-BE49-F238E27FC236}">
                <a16:creationId xmlns:a16="http://schemas.microsoft.com/office/drawing/2014/main" id="{FD61CD42-4831-4709-9FD7-CAC3A5E57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815" y="2364377"/>
            <a:ext cx="8363281" cy="770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6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Problem</a:t>
            </a:r>
          </a:p>
          <a:p>
            <a:pPr marL="571500" indent="-571500">
              <a:buFont typeface="Arial" panose="020B0604020202020204" pitchFamily="34" charset="0"/>
              <a:buChar char="•"/>
            </a:pPr>
            <a:r>
              <a:rPr lang="en-US" dirty="0"/>
              <a:t>When training, majority is of one class</a:t>
            </a:r>
          </a:p>
          <a:p>
            <a:pPr marL="571500" indent="-571500">
              <a:buFont typeface="Arial" panose="020B0604020202020204" pitchFamily="34" charset="0"/>
              <a:buChar char="•"/>
            </a:pPr>
            <a:r>
              <a:rPr lang="en-US" dirty="0"/>
              <a:t>Classifying everything as this class yields high accuracy</a:t>
            </a:r>
          </a:p>
          <a:p>
            <a:pPr marL="571500" indent="-571500">
              <a:buFont typeface="Arial" panose="020B0604020202020204" pitchFamily="34" charset="0"/>
              <a:buChar char="•"/>
            </a:pPr>
            <a:endParaRPr lang="en-US" dirty="0"/>
          </a:p>
          <a:p>
            <a:pPr marL="571500" indent="-571500">
              <a:buFont typeface="Symbol" panose="05050102010706020507" pitchFamily="18" charset="2"/>
              <a:buChar char="Þ"/>
            </a:pPr>
            <a:r>
              <a:rPr lang="en-US" dirty="0"/>
              <a:t>Accuracy = (699+2)/(699+1+73+2) = 90%</a:t>
            </a:r>
          </a:p>
          <a:p>
            <a:pPr marL="571500" indent="-571500">
              <a:buFont typeface="Symbol" panose="05050102010706020507" pitchFamily="18" charset="2"/>
              <a:buChar char="Þ"/>
            </a:pPr>
            <a:r>
              <a:rPr lang="en-US" dirty="0"/>
              <a:t>Recall: </a:t>
            </a:r>
          </a:p>
          <a:p>
            <a:pPr lvl="1"/>
            <a:r>
              <a:rPr lang="en-US" dirty="0"/>
              <a:t>P: 699/700 = 99,8%</a:t>
            </a:r>
          </a:p>
          <a:p>
            <a:pPr lvl="1"/>
            <a:r>
              <a:rPr lang="en-US" dirty="0"/>
              <a:t>N: </a:t>
            </a:r>
            <a:r>
              <a:rPr lang="en-US" dirty="0">
                <a:solidFill>
                  <a:srgbClr val="FF0000"/>
                </a:solidFill>
              </a:rPr>
              <a:t>2,67%</a:t>
            </a:r>
          </a:p>
          <a:p>
            <a:pPr lvl="1"/>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Unbalanced data</a:t>
            </a:r>
          </a:p>
        </p:txBody>
      </p:sp>
      <p:graphicFrame>
        <p:nvGraphicFramePr>
          <p:cNvPr id="6" name="Table 5">
            <a:extLst>
              <a:ext uri="{FF2B5EF4-FFF2-40B4-BE49-F238E27FC236}">
                <a16:creationId xmlns:a16="http://schemas.microsoft.com/office/drawing/2014/main" id="{EF50DB77-E1CF-45E9-B8FC-2372A32E08BE}"/>
              </a:ext>
            </a:extLst>
          </p:cNvPr>
          <p:cNvGraphicFramePr>
            <a:graphicFrameLocks noGrp="1"/>
          </p:cNvGraphicFramePr>
          <p:nvPr>
            <p:extLst>
              <p:ext uri="{D42A27DB-BD31-4B8C-83A1-F6EECF244321}">
                <p14:modId xmlns:p14="http://schemas.microsoft.com/office/powerpoint/2010/main" val="3353408721"/>
              </p:ext>
            </p:extLst>
          </p:nvPr>
        </p:nvGraphicFramePr>
        <p:xfrm>
          <a:off x="10412094" y="4499870"/>
          <a:ext cx="7210815" cy="2743200"/>
        </p:xfrm>
        <a:graphic>
          <a:graphicData uri="http://schemas.openxmlformats.org/drawingml/2006/table">
            <a:tbl>
              <a:tblPr firstRow="1" firstCol="1" bandRow="1">
                <a:tableStyleId>{7DF18680-E054-41AD-8BC1-D1AEF772440D}</a:tableStyleId>
              </a:tblPr>
              <a:tblGrid>
                <a:gridCol w="2403605">
                  <a:extLst>
                    <a:ext uri="{9D8B030D-6E8A-4147-A177-3AD203B41FA5}">
                      <a16:colId xmlns:a16="http://schemas.microsoft.com/office/drawing/2014/main" val="919475387"/>
                    </a:ext>
                  </a:extLst>
                </a:gridCol>
                <a:gridCol w="2403605">
                  <a:extLst>
                    <a:ext uri="{9D8B030D-6E8A-4147-A177-3AD203B41FA5}">
                      <a16:colId xmlns:a16="http://schemas.microsoft.com/office/drawing/2014/main" val="2605094932"/>
                    </a:ext>
                  </a:extLst>
                </a:gridCol>
                <a:gridCol w="2403605">
                  <a:extLst>
                    <a:ext uri="{9D8B030D-6E8A-4147-A177-3AD203B41FA5}">
                      <a16:colId xmlns:a16="http://schemas.microsoft.com/office/drawing/2014/main" val="490278330"/>
                    </a:ext>
                  </a:extLst>
                </a:gridCol>
              </a:tblGrid>
              <a:tr h="909471">
                <a:tc>
                  <a:txBody>
                    <a:bodyPr/>
                    <a:lstStyle/>
                    <a:p>
                      <a:pPr algn="ctr"/>
                      <a:endParaRPr lang="en-US" dirty="0"/>
                    </a:p>
                  </a:txBody>
                  <a:tcPr/>
                </a:tc>
                <a:tc>
                  <a:txBody>
                    <a:bodyPr/>
                    <a:lstStyle/>
                    <a:p>
                      <a:pPr algn="ctr"/>
                      <a:r>
                        <a:rPr lang="en-US" dirty="0"/>
                        <a:t>P’</a:t>
                      </a:r>
                    </a:p>
                    <a:p>
                      <a:pPr algn="ctr"/>
                      <a:r>
                        <a:rPr lang="en-US" dirty="0"/>
                        <a:t>(Predicted)</a:t>
                      </a:r>
                    </a:p>
                  </a:txBody>
                  <a:tcPr/>
                </a:tc>
                <a:tc>
                  <a:txBody>
                    <a:bodyPr/>
                    <a:lstStyle/>
                    <a:p>
                      <a:pPr algn="ctr"/>
                      <a:r>
                        <a:rPr lang="en-US" dirty="0"/>
                        <a:t>n’</a:t>
                      </a:r>
                    </a:p>
                    <a:p>
                      <a:pPr algn="ctr"/>
                      <a:r>
                        <a:rPr lang="en-US" dirty="0"/>
                        <a:t>(Predicted)</a:t>
                      </a:r>
                    </a:p>
                  </a:txBody>
                  <a:tcPr/>
                </a:tc>
                <a:extLst>
                  <a:ext uri="{0D108BD9-81ED-4DB2-BD59-A6C34878D82A}">
                    <a16:rowId xmlns:a16="http://schemas.microsoft.com/office/drawing/2014/main" val="4250785437"/>
                  </a:ext>
                </a:extLst>
              </a:tr>
              <a:tr h="909471">
                <a:tc>
                  <a:txBody>
                    <a:bodyPr/>
                    <a:lstStyle/>
                    <a:p>
                      <a:pPr algn="ctr"/>
                      <a:r>
                        <a:rPr lang="en-US" dirty="0"/>
                        <a:t>P</a:t>
                      </a:r>
                    </a:p>
                    <a:p>
                      <a:pPr algn="ctr"/>
                      <a:r>
                        <a:rPr lang="en-US" dirty="0"/>
                        <a:t>(Actual)</a:t>
                      </a:r>
                    </a:p>
                  </a:txBody>
                  <a:tcPr/>
                </a:tc>
                <a:tc>
                  <a:txBody>
                    <a:bodyPr/>
                    <a:lstStyle/>
                    <a:p>
                      <a:pPr algn="ctr"/>
                      <a:r>
                        <a:rPr lang="en-US" dirty="0"/>
                        <a:t>699</a:t>
                      </a:r>
                    </a:p>
                  </a:txBody>
                  <a:tcPr/>
                </a:tc>
                <a:tc>
                  <a:txBody>
                    <a:bodyPr/>
                    <a:lstStyle/>
                    <a:p>
                      <a:pPr algn="ctr"/>
                      <a:r>
                        <a:rPr lang="en-US" dirty="0"/>
                        <a:t>1</a:t>
                      </a:r>
                    </a:p>
                  </a:txBody>
                  <a:tcPr/>
                </a:tc>
                <a:extLst>
                  <a:ext uri="{0D108BD9-81ED-4DB2-BD59-A6C34878D82A}">
                    <a16:rowId xmlns:a16="http://schemas.microsoft.com/office/drawing/2014/main" val="1862942606"/>
                  </a:ext>
                </a:extLst>
              </a:tr>
              <a:tr h="909471">
                <a:tc>
                  <a:txBody>
                    <a:bodyPr/>
                    <a:lstStyle/>
                    <a:p>
                      <a:pPr algn="ctr"/>
                      <a:r>
                        <a:rPr lang="en-US" dirty="0"/>
                        <a:t>N</a:t>
                      </a:r>
                    </a:p>
                    <a:p>
                      <a:pPr algn="ctr"/>
                      <a:r>
                        <a:rPr lang="en-US" dirty="0"/>
                        <a:t>(Actual)</a:t>
                      </a:r>
                    </a:p>
                  </a:txBody>
                  <a:tcPr/>
                </a:tc>
                <a:tc>
                  <a:txBody>
                    <a:bodyPr/>
                    <a:lstStyle/>
                    <a:p>
                      <a:pPr algn="ctr"/>
                      <a:r>
                        <a:rPr lang="en-US" dirty="0"/>
                        <a:t>73</a:t>
                      </a:r>
                    </a:p>
                  </a:txBody>
                  <a:tcPr/>
                </a:tc>
                <a:tc>
                  <a:txBody>
                    <a:bodyPr/>
                    <a:lstStyle/>
                    <a:p>
                      <a:pPr algn="ctr"/>
                      <a:r>
                        <a:rPr lang="en-US" dirty="0"/>
                        <a:t>2</a:t>
                      </a:r>
                    </a:p>
                  </a:txBody>
                  <a:tcPr/>
                </a:tc>
                <a:extLst>
                  <a:ext uri="{0D108BD9-81ED-4DB2-BD59-A6C34878D82A}">
                    <a16:rowId xmlns:a16="http://schemas.microsoft.com/office/drawing/2014/main" val="1644517937"/>
                  </a:ext>
                </a:extLst>
              </a:tr>
            </a:tbl>
          </a:graphicData>
        </a:graphic>
      </p:graphicFrame>
    </p:spTree>
    <p:extLst>
      <p:ext uri="{BB962C8B-B14F-4D97-AF65-F5344CB8AC3E}">
        <p14:creationId xmlns:p14="http://schemas.microsoft.com/office/powerpoint/2010/main" val="222695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Possible solutions</a:t>
            </a:r>
          </a:p>
          <a:p>
            <a:pPr marL="571500" indent="-571500">
              <a:buFont typeface="Arial" panose="020B0604020202020204" pitchFamily="34" charset="0"/>
              <a:buChar char="•"/>
            </a:pPr>
            <a:r>
              <a:rPr lang="en-US" dirty="0"/>
              <a:t>Hyperparameter tuning</a:t>
            </a:r>
          </a:p>
          <a:p>
            <a:pPr marL="571500" indent="-571500">
              <a:buFont typeface="Arial" panose="020B0604020202020204" pitchFamily="34" charset="0"/>
              <a:buChar char="•"/>
            </a:pPr>
            <a:r>
              <a:rPr lang="en-US" dirty="0"/>
              <a:t>Collect more data</a:t>
            </a:r>
          </a:p>
          <a:p>
            <a:pPr marL="571500" indent="-571500">
              <a:buFont typeface="Arial" panose="020B0604020202020204" pitchFamily="34" charset="0"/>
              <a:buChar char="•"/>
            </a:pPr>
            <a:r>
              <a:rPr lang="en-US" dirty="0" err="1"/>
              <a:t>Undersampling</a:t>
            </a:r>
            <a:endParaRPr lang="en-US" dirty="0"/>
          </a:p>
          <a:p>
            <a:pPr marL="571500" indent="-571500">
              <a:buFont typeface="Arial" panose="020B0604020202020204" pitchFamily="34" charset="0"/>
              <a:buChar char="•"/>
            </a:pPr>
            <a:r>
              <a:rPr lang="en-US" dirty="0"/>
              <a:t>Oversampling</a:t>
            </a:r>
          </a:p>
          <a:p>
            <a:pPr marL="571500" indent="-571500">
              <a:buFont typeface="Arial" panose="020B0604020202020204" pitchFamily="34" charset="0"/>
              <a:buChar char="•"/>
            </a:pPr>
            <a:r>
              <a:rPr lang="en-US" dirty="0"/>
              <a:t>Change scorer (default: accuracy)</a:t>
            </a:r>
          </a:p>
          <a:p>
            <a:pPr marL="571500" indent="-571500">
              <a:buFont typeface="Arial" panose="020B0604020202020204" pitchFamily="34" charset="0"/>
              <a:buChar char="•"/>
            </a:pPr>
            <a:r>
              <a:rPr lang="en-US" dirty="0"/>
              <a:t>Class-weight balancing</a:t>
            </a:r>
          </a:p>
          <a:p>
            <a:pPr marL="571500" indent="-571500">
              <a:buFont typeface="Arial" panose="020B0604020202020204" pitchFamily="34" charset="0"/>
              <a:buChar char="•"/>
            </a:pPr>
            <a:r>
              <a:rPr lang="en-US" dirty="0"/>
              <a:t>Data augmentation</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Unbalanced data</a:t>
            </a:r>
          </a:p>
        </p:txBody>
      </p:sp>
    </p:spTree>
    <p:extLst>
      <p:ext uri="{BB962C8B-B14F-4D97-AF65-F5344CB8AC3E}">
        <p14:creationId xmlns:p14="http://schemas.microsoft.com/office/powerpoint/2010/main" val="31692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See ppt 2.1</a:t>
            </a:r>
          </a:p>
          <a:p>
            <a:pPr marL="571500" indent="-571500">
              <a:buFont typeface="Arial" panose="020B0604020202020204" pitchFamily="34" charset="0"/>
              <a:buChar char="•"/>
            </a:pPr>
            <a:r>
              <a:rPr lang="en-US" dirty="0"/>
              <a:t>Not always effective with unbalanced data</a:t>
            </a:r>
          </a:p>
          <a:p>
            <a:pPr marL="571500" indent="-571500">
              <a:buFont typeface="Arial" panose="020B0604020202020204" pitchFamily="34" charset="0"/>
              <a:buChar char="•"/>
            </a:pPr>
            <a:r>
              <a:rPr lang="en-US" dirty="0"/>
              <a:t>When it works, might be overfitted to fit the minor class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Hyperparameter tuning</a:t>
            </a:r>
          </a:p>
        </p:txBody>
      </p:sp>
      <p:pic>
        <p:nvPicPr>
          <p:cNvPr id="2050" name="Picture 2" descr="Hyperparameter Tuning Black Magic - Alteryx Community">
            <a:extLst>
              <a:ext uri="{FF2B5EF4-FFF2-40B4-BE49-F238E27FC236}">
                <a16:creationId xmlns:a16="http://schemas.microsoft.com/office/drawing/2014/main" id="{399136C9-C532-4B92-A276-DF4D3C17E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84" y="3974923"/>
            <a:ext cx="10844125" cy="631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2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More data -&gt; better models</a:t>
            </a:r>
          </a:p>
          <a:p>
            <a:pPr marL="571500" indent="-571500">
              <a:buFont typeface="Arial" panose="020B0604020202020204" pitchFamily="34" charset="0"/>
              <a:buChar char="•"/>
            </a:pPr>
            <a:r>
              <a:rPr lang="en-US" dirty="0"/>
              <a:t>Add more samples of minority class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Collect more data</a:t>
            </a:r>
          </a:p>
        </p:txBody>
      </p:sp>
      <p:pic>
        <p:nvPicPr>
          <p:cNvPr id="3074" name="Picture 2" descr="Importance of Data Collection &amp;amp; How to Use It | Innovative Advertising">
            <a:extLst>
              <a:ext uri="{FF2B5EF4-FFF2-40B4-BE49-F238E27FC236}">
                <a16:creationId xmlns:a16="http://schemas.microsoft.com/office/drawing/2014/main" id="{5A94FD55-E8CE-4633-8F6C-8F662F9E8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3389311"/>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0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Take a subset of the majority class +- equal to the minority class as training data.</a:t>
            </a:r>
          </a:p>
          <a:p>
            <a:pPr marL="571500" indent="-571500">
              <a:buFont typeface="Arial" panose="020B0604020202020204" pitchFamily="34" charset="0"/>
              <a:buChar char="•"/>
            </a:pPr>
            <a:r>
              <a:rPr lang="en-US" dirty="0"/>
              <a:t>Disadvantage: you lose training data that could be used to improve your model</a:t>
            </a:r>
          </a:p>
          <a:p>
            <a:endParaRPr lang="en-US" dirty="0"/>
          </a:p>
          <a:p>
            <a:r>
              <a:rPr lang="en-US" dirty="0"/>
              <a:t>E.g. </a:t>
            </a:r>
          </a:p>
          <a:p>
            <a:pPr marL="571500" indent="-571500">
              <a:buFont typeface="Arial" panose="020B0604020202020204" pitchFamily="34" charset="0"/>
              <a:buChar char="•"/>
            </a:pPr>
            <a:r>
              <a:rPr lang="en-US" dirty="0"/>
              <a:t>Class 1: 700 samples</a:t>
            </a:r>
          </a:p>
          <a:p>
            <a:pPr marL="571500" indent="-571500">
              <a:buFont typeface="Arial" panose="020B0604020202020204" pitchFamily="34" charset="0"/>
              <a:buChar char="•"/>
            </a:pPr>
            <a:r>
              <a:rPr lang="en-US" dirty="0"/>
              <a:t>Class 2: 75 samples</a:t>
            </a:r>
          </a:p>
          <a:p>
            <a:pPr lvl="1"/>
            <a:r>
              <a:rPr lang="en-US" dirty="0"/>
              <a:t>=&gt; Take only 75 samples of class 1</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err="1"/>
              <a:t>Undersampling</a:t>
            </a:r>
            <a:endParaRPr lang="en-US" dirty="0"/>
          </a:p>
        </p:txBody>
      </p:sp>
      <p:pic>
        <p:nvPicPr>
          <p:cNvPr id="6" name="Picture 5">
            <a:extLst>
              <a:ext uri="{FF2B5EF4-FFF2-40B4-BE49-F238E27FC236}">
                <a16:creationId xmlns:a16="http://schemas.microsoft.com/office/drawing/2014/main" id="{060CC7A1-FAF4-4070-BB12-EB430FA9E9B7}"/>
              </a:ext>
            </a:extLst>
          </p:cNvPr>
          <p:cNvPicPr>
            <a:picLocks noChangeAspect="1"/>
          </p:cNvPicPr>
          <p:nvPr/>
        </p:nvPicPr>
        <p:blipFill>
          <a:blip r:embed="rId2"/>
          <a:stretch>
            <a:fillRect/>
          </a:stretch>
        </p:blipFill>
        <p:spPr>
          <a:xfrm>
            <a:off x="9751355" y="4038892"/>
            <a:ext cx="7486514" cy="4776898"/>
          </a:xfrm>
          <a:prstGeom prst="rect">
            <a:avLst/>
          </a:prstGeom>
        </p:spPr>
      </p:pic>
    </p:spTree>
    <p:extLst>
      <p:ext uri="{BB962C8B-B14F-4D97-AF65-F5344CB8AC3E}">
        <p14:creationId xmlns:p14="http://schemas.microsoft.com/office/powerpoint/2010/main" val="404537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Copy the minority class multiple times in your dataset until you have +- the same number of samples as in the majority class.</a:t>
            </a:r>
          </a:p>
          <a:p>
            <a:pPr marL="571500" indent="-571500">
              <a:buFont typeface="Arial" panose="020B0604020202020204" pitchFamily="34" charset="0"/>
              <a:buChar char="•"/>
            </a:pPr>
            <a:r>
              <a:rPr lang="en-US" dirty="0"/>
              <a:t>Disadvantage: you could overfit the minority class, since there are few distinct points that indicate the class</a:t>
            </a:r>
          </a:p>
          <a:p>
            <a:pPr marL="571500" indent="-571500">
              <a:buFont typeface="Arial" panose="020B0604020202020204" pitchFamily="34" charset="0"/>
              <a:buChar char="•"/>
            </a:pPr>
            <a:endParaRPr lang="en-US" dirty="0"/>
          </a:p>
          <a:p>
            <a:r>
              <a:rPr lang="en-US" dirty="0"/>
              <a:t>E.g. </a:t>
            </a:r>
          </a:p>
          <a:p>
            <a:pPr marL="571500" indent="-571500">
              <a:buFont typeface="Arial" panose="020B0604020202020204" pitchFamily="34" charset="0"/>
              <a:buChar char="•"/>
            </a:pPr>
            <a:r>
              <a:rPr lang="en-US" dirty="0"/>
              <a:t>Class 1: 700 samples</a:t>
            </a:r>
          </a:p>
          <a:p>
            <a:pPr marL="571500" indent="-571500">
              <a:buFont typeface="Arial" panose="020B0604020202020204" pitchFamily="34" charset="0"/>
              <a:buChar char="•"/>
            </a:pPr>
            <a:r>
              <a:rPr lang="en-US" dirty="0"/>
              <a:t>Class 2: 75 samples</a:t>
            </a:r>
          </a:p>
          <a:p>
            <a:pPr lvl="1"/>
            <a:r>
              <a:rPr lang="en-US" dirty="0"/>
              <a:t>=&gt; Add an additional 8 copies of class 2 to</a:t>
            </a:r>
            <a:br>
              <a:rPr lang="en-US" dirty="0"/>
            </a:br>
            <a:r>
              <a:rPr lang="en-US" dirty="0"/>
              <a:t>      the training data =&gt; 675 samples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Oversampling</a:t>
            </a:r>
          </a:p>
        </p:txBody>
      </p:sp>
      <p:pic>
        <p:nvPicPr>
          <p:cNvPr id="7" name="Picture 6">
            <a:extLst>
              <a:ext uri="{FF2B5EF4-FFF2-40B4-BE49-F238E27FC236}">
                <a16:creationId xmlns:a16="http://schemas.microsoft.com/office/drawing/2014/main" id="{2E477845-FBA0-4969-804A-F56922034757}"/>
              </a:ext>
            </a:extLst>
          </p:cNvPr>
          <p:cNvPicPr>
            <a:picLocks noChangeAspect="1"/>
          </p:cNvPicPr>
          <p:nvPr/>
        </p:nvPicPr>
        <p:blipFill>
          <a:blip r:embed="rId2"/>
          <a:stretch>
            <a:fillRect/>
          </a:stretch>
        </p:blipFill>
        <p:spPr>
          <a:xfrm>
            <a:off x="10032361" y="3870110"/>
            <a:ext cx="7205508" cy="4598067"/>
          </a:xfrm>
          <a:prstGeom prst="rect">
            <a:avLst/>
          </a:prstGeom>
        </p:spPr>
      </p:pic>
    </p:spTree>
    <p:extLst>
      <p:ext uri="{BB962C8B-B14F-4D97-AF65-F5344CB8AC3E}">
        <p14:creationId xmlns:p14="http://schemas.microsoft.com/office/powerpoint/2010/main" val="282889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8178</TotalTime>
  <Words>531</Words>
  <Application>Microsoft Office PowerPoint</Application>
  <PresentationFormat>Custom</PresentationFormat>
  <Paragraphs>112</Paragraphs>
  <Slides>13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Arial</vt:lpstr>
      <vt:lpstr>Arial Rounded MT Bold</vt:lpstr>
      <vt:lpstr>Calibri</vt:lpstr>
      <vt:lpstr>Calibri Light</vt:lpstr>
      <vt:lpstr>Symbol</vt:lpstr>
      <vt:lpstr>Howest NL</vt:lpstr>
      <vt:lpstr>Howest EN</vt:lpstr>
      <vt:lpstr>Howest NL met tweede logo</vt:lpstr>
      <vt:lpstr>BIT07 – Machine Learning</vt:lpstr>
      <vt:lpstr>PowerPoint Presentation</vt:lpstr>
      <vt:lpstr>Unbalanced data</vt:lpstr>
      <vt:lpstr>Unbalanced data</vt:lpstr>
      <vt:lpstr>Unbalanced data</vt:lpstr>
      <vt:lpstr>Hyperparameter tuning</vt:lpstr>
      <vt:lpstr>Collect more data</vt:lpstr>
      <vt:lpstr>Undersampling</vt:lpstr>
      <vt:lpstr>Oversampling</vt:lpstr>
      <vt:lpstr>Change the scorer</vt:lpstr>
      <vt:lpstr>Class-weight balancing</vt:lpstr>
      <vt:lpstr>Class-weight balancing</vt:lpstr>
      <vt:lpstr>Data augmentation</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295</cp:revision>
  <dcterms:created xsi:type="dcterms:W3CDTF">2019-05-02T19:50:51Z</dcterms:created>
  <dcterms:modified xsi:type="dcterms:W3CDTF">2021-11-12T09:22:31Z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